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67" r:id="rId2"/>
    <p:sldId id="283" r:id="rId3"/>
    <p:sldId id="269" r:id="rId4"/>
    <p:sldId id="289" r:id="rId5"/>
    <p:sldId id="277" r:id="rId6"/>
    <p:sldId id="288" r:id="rId7"/>
    <p:sldId id="284" r:id="rId8"/>
    <p:sldId id="258" r:id="rId9"/>
    <p:sldId id="285" r:id="rId10"/>
    <p:sldId id="281" r:id="rId11"/>
    <p:sldId id="273" r:id="rId12"/>
    <p:sldId id="275" r:id="rId13"/>
    <p:sldId id="279" r:id="rId14"/>
    <p:sldId id="280" r:id="rId15"/>
    <p:sldId id="272" r:id="rId16"/>
    <p:sldId id="268" r:id="rId17"/>
    <p:sldId id="282" r:id="rId18"/>
    <p:sldId id="262" r:id="rId19"/>
    <p:sldId id="263" r:id="rId20"/>
    <p:sldId id="28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67836" autoAdjust="0"/>
  </p:normalViewPr>
  <p:slideViewPr>
    <p:cSldViewPr snapToGrid="0" snapToObjects="1">
      <p:cViewPr>
        <p:scale>
          <a:sx n="100" d="100"/>
          <a:sy n="100" d="100"/>
        </p:scale>
        <p:origin x="-690" y="-1452"/>
      </p:cViewPr>
      <p:guideLst>
        <p:guide orient="horz" pos="2160"/>
        <p:guide pos="2880"/>
      </p:guideLst>
    </p:cSldViewPr>
  </p:slideViewPr>
  <p:notesTextViewPr>
    <p:cViewPr>
      <p:scale>
        <a:sx n="1" d="1"/>
        <a:sy n="1" d="1"/>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25T13:41:53.328" idx="1">
    <p:pos x="10" y="10"/>
    <p:text>Control: This does not have to be the autopilot, and the pilot is u.. control can be SAS or CSAS..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2-25T13:45:59.002" idx="2">
    <p:pos x="-195" y="672"/>
    <p:text>Be careful with "evenlope expansion", before you can do this, you have to consider the models limitations and the type of aerodynamic effects.. but yes it can be done</p:text>
    <p:extLst>
      <p:ext uri="{C676402C-5697-4E1C-873F-D02D1690AC5C}">
        <p15:threadingInfo xmlns:p15="http://schemas.microsoft.com/office/powerpoint/2012/main" timeZoneBias="0"/>
      </p:ext>
    </p:extLst>
  </p:cm>
  <p:cm authorId="1" dt="2018-02-25T13:48:17.657" idx="3">
    <p:pos x="-195" y="808"/>
    <p:text>Flight Control is a huge point to make, if you can accurately predict the aircrafts dynamics, you can invert the dynamics of the rotorcraft and essentially design the rotorcraft to have the flight dynamics you want it to.</p:text>
    <p:extLst>
      <p:ext uri="{C676402C-5697-4E1C-873F-D02D1690AC5C}">
        <p15:threadingInfo xmlns:p15="http://schemas.microsoft.com/office/powerpoint/2012/main" timeZoneBias="0">
          <p15:parentCm authorId="1" idx="2"/>
        </p15:threadingInfo>
      </p:ext>
    </p:extLst>
  </p:cm>
  <p:cm authorId="2" dt="2018-02-25T17:52:57.103" idx="1">
    <p:pos x="10" y="10"/>
    <p:text>What do you mean with inverting the dynamics of the rotorcraft?</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2-25T13:52:42.134" idx="7">
    <p:pos x="1737" y="2012"/>
    <p:text>What do you mean by real time dynamic modelling?</p:text>
    <p:extLst>
      <p:ext uri="{C676402C-5697-4E1C-873F-D02D1690AC5C}">
        <p15:threadingInfo xmlns:p15="http://schemas.microsoft.com/office/powerpoint/2012/main" timeZoneBias="0"/>
      </p:ext>
    </p:extLst>
  </p:cm>
  <p:cm authorId="2" dt="2018-02-25T17:56:11.675" idx="2">
    <p:pos x="1737" y="2148"/>
    <p:text>In-flight parameter estimation</p:text>
    <p:extLst>
      <p:ext uri="{C676402C-5697-4E1C-873F-D02D1690AC5C}">
        <p15:threadingInfo xmlns:p15="http://schemas.microsoft.com/office/powerpoint/2012/main" timeZoneBias="-60">
          <p15:parentCm authorId="1" idx="7"/>
        </p15:threadingInfo>
      </p:ext>
    </p:extLst>
  </p:cm>
  <p:cm authorId="1" dt="2018-02-25T13:53:15.160" idx="8">
    <p:pos x="1186" y="2536"/>
    <p:text>We can conduct SID using a simulation model results (where the simulation model has been validated through flight test, or is just used as an approximation for research purposes)</p:text>
    <p:extLst>
      <p:ext uri="{C676402C-5697-4E1C-873F-D02D1690AC5C}">
        <p15:threadingInfo xmlns:p15="http://schemas.microsoft.com/office/powerpoint/2012/main" timeZoneBias="0"/>
      </p:ext>
    </p:extLst>
  </p:cm>
  <p:cm authorId="2" dt="2018-02-25T17:57:05.944" idx="3">
    <p:pos x="1186" y="2672"/>
    <p:text>Yes, but ultimatelly, you need the flight test data to validate de model</p:text>
    <p:extLst>
      <p:ext uri="{C676402C-5697-4E1C-873F-D02D1690AC5C}">
        <p15:threadingInfo xmlns:p15="http://schemas.microsoft.com/office/powerpoint/2012/main" timeZoneBias="-60">
          <p15:parentCm authorId="1" idx="8"/>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2-25T14:01:41.247" idx="9">
    <p:pos x="4405" y="3341"/>
    <p:text>State that these are TWO common approaches but there are more complex methods which can develop further complexity.. for example if you want to model turbulence, the output error cannot be used and you need to use a maximum likelihood method</p:text>
    <p:extLst>
      <p:ext uri="{C676402C-5697-4E1C-873F-D02D1690AC5C}">
        <p15:threadingInfo xmlns:p15="http://schemas.microsoft.com/office/powerpoint/2012/main" timeZoneBias="0"/>
      </p:ext>
    </p:extLst>
  </p:cm>
  <p:cm authorId="2" dt="2018-02-25T17:58:18.863" idx="4">
    <p:pos x="4405" y="3477"/>
    <p:text>I think that the output-error is the same as the maximum likehood method. Look slide 36 of the lecture notes of SID from Cranfield.</p:text>
    <p:extLst>
      <p:ext uri="{C676402C-5697-4E1C-873F-D02D1690AC5C}">
        <p15:threadingInfo xmlns:p15="http://schemas.microsoft.com/office/powerpoint/2012/main" timeZoneBias="-60">
          <p15:parentCm authorId="1" idx="9"/>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2-25T14:03:51.692" idx="11">
    <p:pos x="2744" y="1807"/>
    <p:text>You need to mention CIFER as SIDPAC is used for fixed wing aircraft and CIFER is used for rotorcraft... however, the MATLAB programs already written in SIDPAC provide a baseline for developing a SID framework for rotorcraft, so it is worth mentioning as a starting point. Mark Tischler (NASA) developed CIFER.</p:text>
    <p:extLst>
      <p:ext uri="{C676402C-5697-4E1C-873F-D02D1690AC5C}">
        <p15:threadingInfo xmlns:p15="http://schemas.microsoft.com/office/powerpoint/2012/main" timeZoneBias="0"/>
      </p:ext>
    </p:extLst>
  </p:cm>
  <p:cm authorId="2" dt="2018-02-25T18:01:12.442" idx="5">
    <p:pos x="2744" y="1943"/>
    <p:text>Oh shit, do you have this CIFER software?</p:text>
    <p:extLst>
      <p:ext uri="{C676402C-5697-4E1C-873F-D02D1690AC5C}">
        <p15:threadingInfo xmlns:p15="http://schemas.microsoft.com/office/powerpoint/2012/main" timeZoneBias="-60">
          <p15:parentCm authorId="1" idx="11"/>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2-25T14:03:16.467" idx="10">
    <p:pos x="1429" y="1609"/>
    <p:text>Also a very dedicated and hard working Irish man to help out with the project ;)</p:text>
    <p:extLst>
      <p:ext uri="{C676402C-5697-4E1C-873F-D02D1690AC5C}">
        <p15:threadingInfo xmlns:p15="http://schemas.microsoft.com/office/powerpoint/2012/main" timeZoneBias="0"/>
      </p:ext>
    </p:extLst>
  </p:cm>
  <p:cm authorId="2" dt="2018-02-25T18:01:33.256" idx="6">
    <p:pos x="1429" y="1745"/>
    <p:text>hahaha definitelly</p:text>
    <p:extLst>
      <p:ext uri="{C676402C-5697-4E1C-873F-D02D1690AC5C}">
        <p15:threadingInfo xmlns:p15="http://schemas.microsoft.com/office/powerpoint/2012/main" timeZoneBias="-60">
          <p15:parentCm authorId="1" idx="10"/>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25-Feb-18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‹Nr.›</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25-Feb-18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‹Nr.›</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16</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a:t>
            </a:r>
            <a:r>
              <a:rPr lang="en-US" u="none"/>
              <a:t>in 1609, </a:t>
            </a:r>
            <a:r>
              <a:rPr lang="en-US" u="none" dirty="0"/>
              <a:t>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buFontTx/>
              <a:buChar char="-"/>
            </a:pPr>
            <a:r>
              <a:rPr lang="en-GB" dirty="0">
                <a:highlight>
                  <a:srgbClr val="FFFF00"/>
                </a:highlight>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a:t>
            </a:r>
            <a:r>
              <a:rPr lang="en-GB" dirty="0" err="1"/>
              <a:t>ocuppaid</a:t>
            </a:r>
            <a:r>
              <a:rPr lang="en-GB" dirty="0"/>
              <a:t> by the solar </a:t>
            </a:r>
            <a:r>
              <a:rPr lang="en-GB" dirty="0" err="1"/>
              <a:t>universy</a:t>
            </a:r>
            <a:r>
              <a:rPr lang="en-GB" dirty="0"/>
              <a:t>, for us this is the SH09; but in fact it same. Well, in fact, poor Kepler’s task was harder than us </a:t>
            </a:r>
            <a:r>
              <a:rPr lang="en-GB" dirty="0" err="1"/>
              <a:t>becaue</a:t>
            </a:r>
            <a:r>
              <a:rPr lang="en-GB" dirty="0"/>
              <a:t>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9</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11</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25-Feb-18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25-Feb-18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25-Feb-18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25-Feb-18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25-Feb-18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25-Feb-18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‹Nr.›</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0.png"/><Relationship Id="rId2" Type="http://schemas.openxmlformats.org/officeDocument/2006/relationships/image" Target="../media/image161.png"/><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comments" Target="../comments/comment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comments" Target="../comments/comment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comments" Target="../comments/comment3.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23.02.2018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756405" y="1116383"/>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671263" y="1855609"/>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735178" y="2771652"/>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𝐹</m:t>
                          </m:r>
                        </m:e>
                        <m:sub>
                          <m:r>
                            <a:rPr lang="es-ES" b="0" i="1" smtClean="0">
                              <a:latin typeface="Cambria Math" panose="02040503050406030204" pitchFamily="18" charset="0"/>
                            </a:rPr>
                            <m:t>𝐴𝑒𝑟𝑜</m:t>
                          </m:r>
                        </m:sub>
                      </m:sSub>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35178" y="2771652"/>
                <a:ext cx="603504" cy="490143"/>
              </a:xfrm>
              <a:prstGeom prst="rect">
                <a:avLst/>
              </a:prstGeom>
              <a:blipFill>
                <a:blip r:embed="rId4"/>
                <a:stretch>
                  <a:fillRect l="-141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35178" y="3261795"/>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𝐴𝑒𝑟𝑜</m:t>
                          </m:r>
                        </m:sub>
                      </m:sSub>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735178" y="3261795"/>
                <a:ext cx="603504" cy="490143"/>
              </a:xfrm>
              <a:prstGeom prst="rect">
                <a:avLst/>
              </a:prstGeom>
              <a:blipFill>
                <a:blip r:embed="rId5"/>
                <a:stretch>
                  <a:fillRect l="-14141" r="-3030"/>
                </a:stretch>
              </a:blipFill>
            </p:spPr>
            <p:txBody>
              <a:bodyPr/>
              <a:lstStyle/>
              <a:p>
                <a:r>
                  <a:rPr lang="en-GB">
                    <a:noFill/>
                  </a:rPr>
                  <a:t> </a:t>
                </a:r>
              </a:p>
            </p:txBody>
          </p:sp>
        </mc:Fallback>
      </mc:AlternateContent>
      <p:sp>
        <p:nvSpPr>
          <p:cNvPr id="23" name="Right Brace 22"/>
          <p:cNvSpPr/>
          <p:nvPr/>
        </p:nvSpPr>
        <p:spPr>
          <a:xfrm>
            <a:off x="1380844"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 </a:t>
            </a:r>
            <a:r>
              <a:rPr lang="en-US" dirty="0">
                <a:latin typeface="Suisse Int'l" panose="020B0504000000000000" pitchFamily="34" charset="77"/>
              </a:rPr>
              <a:t>using Taylor series expansion</a:t>
            </a:r>
            <a:endParaRPr lang="en-GB" b="0" i="0" dirty="0">
              <a:latin typeface="Suisse Int'l" panose="020B0504000000000000" pitchFamily="34" charset="77"/>
            </a:endParaRP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7"/>
                <a:stretch>
                  <a:fillRect r="-564667"/>
                </a:stretch>
              </a:blipFill>
            </p:spPr>
            <p:txBody>
              <a:bodyPr/>
              <a:lstStyle/>
              <a:p>
                <a:r>
                  <a:rPr lang="en-GB">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454397"/>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Tree>
    <p:extLst>
      <p:ext uri="{BB962C8B-B14F-4D97-AF65-F5344CB8AC3E}">
        <p14:creationId xmlns:p14="http://schemas.microsoft.com/office/powerpoint/2010/main" val="226793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4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6112870" y="1580089"/>
                <a:ext cx="3283859" cy="633412"/>
              </a:xfrm>
              <a:prstGeom prst="rect">
                <a:avLst/>
              </a:prstGeom>
              <a:noFill/>
            </p:spPr>
            <p:txBody>
              <a:bodyPr wrap="square" lIns="0" tIns="0" rIns="0" bIns="0" rtlCol="0">
                <a:noAutofit/>
              </a:bodyPr>
              <a:lstStyle/>
              <a:p>
                <a:pPr algn="l"/>
                <a14:m>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oMath>
                </a14:m>
                <a:r>
                  <a:rPr lang="en-GB" b="0" i="0" dirty="0">
                    <a:latin typeface="Suisse Int'l" panose="020B0504000000000000" pitchFamily="34" charset="77"/>
                  </a:rPr>
                  <a:t> Model output</a:t>
                </a:r>
              </a:p>
              <a:p>
                <a14:m>
                  <m:oMath xmlns:m="http://schemas.openxmlformats.org/officeDocument/2006/math">
                    <m:r>
                      <a:rPr lang="es-ES" b="0" i="1" smtClean="0">
                        <a:latin typeface="Cambria Math" panose="02040503050406030204" pitchFamily="18" charset="0"/>
                      </a:rPr>
                      <m:t>𝜃</m:t>
                    </m:r>
                    <m:r>
                      <a:rPr lang="es-ES" i="1">
                        <a:latin typeface="Cambria Math" panose="02040503050406030204" pitchFamily="18" charset="0"/>
                      </a:rPr>
                      <m:t>:</m:t>
                    </m:r>
                  </m:oMath>
                </a14:m>
                <a:r>
                  <a:rPr lang="en-GB" dirty="0">
                    <a:latin typeface="Suisse Int'l" panose="020B0504000000000000" pitchFamily="34" charset="77"/>
                  </a:rPr>
                  <a:t> Regresors</a:t>
                </a:r>
              </a:p>
              <a:p>
                <a:r>
                  <a:rPr lang="en-GB" dirty="0">
                    <a:latin typeface="Suisse Int'l" panose="020B0504000000000000" pitchFamily="34" charset="77"/>
                  </a:rPr>
                  <a:t>X: Values of variables measured </a:t>
                </a:r>
              </a:p>
              <a:p>
                <a14:m>
                  <m:oMath xmlns:m="http://schemas.openxmlformats.org/officeDocument/2006/math">
                    <m:r>
                      <a:rPr lang="es-ES" b="0" i="1" smtClean="0">
                        <a:latin typeface="Cambria Math" panose="02040503050406030204" pitchFamily="18" charset="0"/>
                      </a:rPr>
                      <m:t>𝑧</m:t>
                    </m:r>
                    <m:r>
                      <a:rPr lang="es-ES" i="1">
                        <a:latin typeface="Cambria Math" panose="02040503050406030204" pitchFamily="18" charset="0"/>
                      </a:rPr>
                      <m:t>:</m:t>
                    </m:r>
                  </m:oMath>
                </a14:m>
                <a:r>
                  <a:rPr lang="en-GB" dirty="0">
                    <a:latin typeface="Suisse Int'l" panose="020B0504000000000000" pitchFamily="34" charset="77"/>
                  </a:rPr>
                  <a:t> Observations</a:t>
                </a:r>
              </a:p>
              <a:p>
                <a14:m>
                  <m:oMath xmlns:m="http://schemas.openxmlformats.org/officeDocument/2006/math">
                    <m:r>
                      <a:rPr lang="es-ES" b="0" i="1" smtClean="0">
                        <a:latin typeface="Cambria Math" panose="02040503050406030204" pitchFamily="18" charset="0"/>
                      </a:rPr>
                      <m:t>𝜈</m:t>
                    </m:r>
                    <m:r>
                      <a:rPr lang="es-ES" i="1" smtClean="0">
                        <a:latin typeface="Cambria Math" panose="02040503050406030204" pitchFamily="18" charset="0"/>
                      </a:rPr>
                      <m:t>:</m:t>
                    </m:r>
                  </m:oMath>
                </a14:m>
                <a:r>
                  <a:rPr lang="en-GB"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6112870" y="1580089"/>
                <a:ext cx="3283859" cy="633412"/>
              </a:xfrm>
              <a:prstGeom prst="rect">
                <a:avLst/>
              </a:prstGeom>
              <a:blipFill>
                <a:blip r:embed="rId3"/>
                <a:stretch>
                  <a:fillRect l="-4461" t="-12500" b="-139423"/>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720650"/>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7011020" y="4055731"/>
            <a:ext cx="2150752" cy="568508"/>
          </a:xfrm>
          <a:prstGeom prst="rect">
            <a:avLst/>
          </a:prstGeom>
          <a:noFill/>
        </p:spPr>
        <p:txBody>
          <a:bodyPr wrap="square" lIns="0" tIns="0" rIns="0" bIns="0" rtlCol="0">
            <a:noAutofit/>
          </a:bodyPr>
          <a:lstStyle/>
          <a:p>
            <a:pPr algn="l"/>
            <a:r>
              <a:rPr lang="en-GB" b="0" i="0" dirty="0">
                <a:latin typeface="Suisse Int'l" panose="020B0504000000000000" pitchFamily="34" charset="77"/>
              </a:rPr>
              <a:t>- Simple</a:t>
            </a:r>
          </a:p>
          <a:p>
            <a:pPr algn="l"/>
            <a:r>
              <a:rPr lang="en-GB" b="0" i="0" dirty="0">
                <a:latin typeface="Suisse Int'l" panose="020B0504000000000000" pitchFamily="34" charset="77"/>
              </a:rPr>
              <a:t>- In flight on fly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33099" y="4307849"/>
              <a:ext cx="2132475" cy="368655"/>
            </a:xfrm>
            <a:prstGeom prst="rect">
              <a:avLst/>
            </a:prstGeom>
            <a:noFill/>
          </p:spPr>
          <p:txBody>
            <a:bodyPr wrap="square" lIns="0" tIns="0" rIns="0" bIns="0" rtlCol="0">
              <a:noAutofit/>
            </a:bodyPr>
            <a:lstStyle/>
            <a:p>
              <a:pPr algn="l"/>
              <a:r>
                <a:rPr lang="en-GB" sz="2000" b="0" i="0" u="sng" dirty="0">
                  <a:latin typeface="Suisse Int'l" panose="020B0504000000000000" pitchFamily="34" charset="77"/>
                </a:rPr>
                <a:t>Equation-Error</a:t>
              </a:r>
              <a:br>
                <a:rPr lang="en-GB" sz="2000" b="0" i="0" u="sng" dirty="0">
                  <a:latin typeface="Suisse Int'l" panose="020B0504000000000000" pitchFamily="34" charset="77"/>
                </a:rPr>
              </a:br>
              <a:endParaRPr lang="en-GB" sz="2000"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33100" y="4925003"/>
              <a:ext cx="1603000" cy="368655"/>
            </a:xfrm>
            <a:prstGeom prst="rect">
              <a:avLst/>
            </a:prstGeom>
            <a:noFill/>
          </p:spPr>
          <p:txBody>
            <a:bodyPr wrap="square" lIns="0" tIns="0" rIns="0" bIns="0" rtlCol="0">
              <a:noAutofit/>
            </a:bodyPr>
            <a:lstStyle/>
            <a:p>
              <a:pPr algn="l"/>
              <a:r>
                <a:rPr lang="en-GB"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53046" y="5564259"/>
              <a:ext cx="2132475" cy="368655"/>
            </a:xfrm>
            <a:prstGeom prst="rect">
              <a:avLst/>
            </a:prstGeom>
            <a:noFill/>
          </p:spPr>
          <p:txBody>
            <a:bodyPr wrap="square" lIns="0" tIns="0" rIns="0" bIns="0" rtlCol="0">
              <a:noAutofit/>
            </a:bodyPr>
            <a:lstStyle/>
            <a:p>
              <a:pPr algn="l"/>
              <a:r>
                <a:rPr lang="en-GB" sz="2000" b="0" i="0" u="sng" dirty="0">
                  <a:latin typeface="Suisse Int'l" panose="020B0504000000000000" pitchFamily="34" charset="77"/>
                </a:rPr>
                <a:t>Output-Error</a:t>
              </a:r>
              <a:br>
                <a:rPr lang="en-GB" sz="2000" b="0" i="0" u="sng" dirty="0">
                  <a:latin typeface="Suisse Int'l" panose="020B0504000000000000" pitchFamily="34" charset="77"/>
                </a:rPr>
              </a:br>
              <a:endParaRPr lang="en-GB" sz="2000"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965575" y="4245056"/>
              <a:ext cx="1873814" cy="568508"/>
            </a:xfrm>
            <a:prstGeom prst="rect">
              <a:avLst/>
            </a:prstGeom>
            <a:noFill/>
          </p:spPr>
          <p:txBody>
            <a:bodyPr wrap="square" lIns="0" tIns="0" rIns="0" bIns="0" rtlCol="0">
              <a:noAutofit/>
            </a:bodyPr>
            <a:lstStyle/>
            <a:p>
              <a:pPr algn="l"/>
              <a:r>
                <a:rPr lang="en-GB"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964094" y="5455148"/>
              <a:ext cx="1817336" cy="810203"/>
            </a:xfrm>
            <a:prstGeom prst="rect">
              <a:avLst/>
            </a:prstGeom>
            <a:noFill/>
          </p:spPr>
          <p:txBody>
            <a:bodyPr wrap="square" lIns="0" tIns="0" rIns="0" bIns="0" rtlCol="0">
              <a:noAutofit/>
            </a:bodyPr>
            <a:lstStyle/>
            <a:p>
              <a:pPr algn="l"/>
              <a:r>
                <a:rPr lang="en-GB"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892111" cy="568508"/>
          </a:xfrm>
          <a:prstGeom prst="rect">
            <a:avLst/>
          </a:prstGeom>
          <a:noFill/>
        </p:spPr>
        <p:txBody>
          <a:bodyPr wrap="square" lIns="0" tIns="0" rIns="0" bIns="0" rtlCol="0">
            <a:noAutofit/>
          </a:bodyPr>
          <a:lstStyle/>
          <a:p>
            <a:r>
              <a:rPr lang="en-US" dirty="0">
                <a:latin typeface="Suisse Int'l" panose="020B0504000000000000" pitchFamily="34" charset="77"/>
              </a:rPr>
              <a:t>- Any nonlinear system dynamics</a:t>
            </a:r>
          </a:p>
          <a:p>
            <a:r>
              <a:rPr lang="en-GB" b="0" i="0" dirty="0">
                <a:latin typeface="Suisse Int'l" panose="020B0504000000000000" pitchFamily="34" charset="77"/>
              </a:rPr>
              <a:t>- Machine learning </a:t>
            </a:r>
            <a:br>
              <a:rPr lang="en-GB" b="0" i="0" dirty="0">
                <a:latin typeface="Suisse Int'l" panose="020B0504000000000000" pitchFamily="34" charset="77"/>
              </a:rPr>
            </a:br>
            <a:r>
              <a:rPr lang="en-GB" b="0" i="0" dirty="0">
                <a:latin typeface="Suisse Int'l" panose="020B0504000000000000" pitchFamily="34" charset="77"/>
              </a:rPr>
              <a:t>   techniques</a:t>
            </a:r>
          </a:p>
          <a:p>
            <a:endParaRPr lang="en-GB" b="0" i="0" dirty="0">
              <a:latin typeface="Suisse Int'l" panose="020B0504000000000000" pitchFamily="34" charset="77"/>
            </a:endParaRPr>
          </a:p>
        </p:txBody>
      </p:sp>
    </p:spTree>
    <p:extLst>
      <p:ext uri="{BB962C8B-B14F-4D97-AF65-F5344CB8AC3E}">
        <p14:creationId xmlns:p14="http://schemas.microsoft.com/office/powerpoint/2010/main" val="4270212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8" name="Content Placeholder 2">
            <a:extLst>
              <a:ext uri="{FF2B5EF4-FFF2-40B4-BE49-F238E27FC236}">
                <a16:creationId xmlns:a16="http://schemas.microsoft.com/office/drawing/2014/main" id="{C19AF051-9B1E-C04B-A28B-18DE801F3709}"/>
              </a:ext>
            </a:extLst>
          </p:cNvPr>
          <p:cNvSpPr>
            <a:spLocks noGrp="1"/>
          </p:cNvSpPr>
          <p:nvPr>
            <p:ph idx="1"/>
          </p:nvPr>
        </p:nvSpPr>
        <p:spPr>
          <a:xfrm>
            <a:off x="656319" y="1049113"/>
            <a:ext cx="5188525" cy="2762106"/>
          </a:xfrm>
        </p:spPr>
        <p:txBody>
          <a:bodyPr/>
          <a:lstStyle/>
          <a:p>
            <a:pPr marL="342900" indent="-342900">
              <a:buFont typeface="Arial" panose="020B0604020202020204" pitchFamily="34" charset="0"/>
              <a:buChar char="•"/>
            </a:pPr>
            <a:r>
              <a:rPr lang="en-GB" dirty="0"/>
              <a:t>Already available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 development time needed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Proven industry suitable software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Further ways:</a:t>
            </a:r>
          </a:p>
          <a:p>
            <a:pPr marL="451512" lvl="2" indent="-342900">
              <a:buFont typeface="Arial" panose="020B0604020202020204" pitchFamily="34" charset="0"/>
              <a:buChar char="•"/>
            </a:pPr>
            <a:endParaRPr lang="en-GB" dirty="0"/>
          </a:p>
          <a:p>
            <a:pPr marL="451512" lvl="2" indent="-342900">
              <a:buFont typeface="Arial" panose="020B0604020202020204" pitchFamily="34" charset="0"/>
              <a:buChar char="•"/>
            </a:pPr>
            <a:r>
              <a:rPr lang="en-GB" dirty="0"/>
              <a:t>Python implementation</a:t>
            </a:r>
          </a:p>
          <a:p>
            <a:pPr marL="0" indent="0">
              <a:buNone/>
            </a:pPr>
            <a:endParaRPr lang="en-GB" dirty="0"/>
          </a:p>
        </p:txBody>
      </p:sp>
      <p:pic>
        <p:nvPicPr>
          <p:cNvPr id="9" name="Picture 8"/>
          <p:cNvPicPr>
            <a:picLocks noChangeAspect="1"/>
          </p:cNvPicPr>
          <p:nvPr/>
        </p:nvPicPr>
        <p:blipFill>
          <a:blip r:embed="rId2"/>
          <a:stretch>
            <a:fillRect/>
          </a:stretch>
        </p:blipFill>
        <p:spPr>
          <a:xfrm>
            <a:off x="6159398" y="877054"/>
            <a:ext cx="2681452" cy="3529911"/>
          </a:xfrm>
          <a:prstGeom prst="rect">
            <a:avLst/>
          </a:prstGeom>
        </p:spPr>
      </p:pic>
      <p:pic>
        <p:nvPicPr>
          <p:cNvPr id="3" name="Grafik 2">
            <a:extLst>
              <a:ext uri="{FF2B5EF4-FFF2-40B4-BE49-F238E27FC236}">
                <a16:creationId xmlns:a16="http://schemas.microsoft.com/office/drawing/2014/main" id="{65127DAE-3C43-4C63-9FDC-8C3841094853}"/>
              </a:ext>
            </a:extLst>
          </p:cNvPr>
          <p:cNvPicPr>
            <a:picLocks noChangeAspect="1"/>
          </p:cNvPicPr>
          <p:nvPr/>
        </p:nvPicPr>
        <p:blipFill>
          <a:blip r:embed="rId3"/>
          <a:stretch>
            <a:fillRect/>
          </a:stretch>
        </p:blipFill>
        <p:spPr>
          <a:xfrm>
            <a:off x="4053694" y="4507305"/>
            <a:ext cx="4787156" cy="1335784"/>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0" y="3995177"/>
            <a:ext cx="3232372" cy="1734402"/>
          </a:xfrm>
          <a:prstGeom prst="rect">
            <a:avLst/>
          </a:prstGeom>
        </p:spPr>
      </p:pic>
    </p:spTree>
    <p:extLst>
      <p:ext uri="{BB962C8B-B14F-4D97-AF65-F5344CB8AC3E}">
        <p14:creationId xmlns:p14="http://schemas.microsoft.com/office/powerpoint/2010/main" val="273494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25-Feb-18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11"/>
          <a:stretch/>
        </p:blipFill>
        <p:spPr>
          <a:xfrm>
            <a:off x="72403" y="1719588"/>
            <a:ext cx="4404498" cy="354186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r="415"/>
          <a:stretch/>
        </p:blipFill>
        <p:spPr>
          <a:xfrm>
            <a:off x="4591238" y="1719588"/>
            <a:ext cx="4499732" cy="3541860"/>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Tree>
    <p:extLst>
      <p:ext uri="{BB962C8B-B14F-4D97-AF65-F5344CB8AC3E}">
        <p14:creationId xmlns:p14="http://schemas.microsoft.com/office/powerpoint/2010/main" val="3083251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25-Feb-18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14</a:t>
            </a:fld>
            <a:endParaRPr lang="en-GB" dirty="0"/>
          </a:p>
        </p:txBody>
      </p:sp>
      <p:sp>
        <p:nvSpPr>
          <p:cNvPr id="6" name="Text Placeholder 5"/>
          <p:cNvSpPr>
            <a:spLocks noGrp="1"/>
          </p:cNvSpPr>
          <p:nvPr>
            <p:ph type="body" idx="14"/>
          </p:nvPr>
        </p:nvSpPr>
        <p:spPr/>
        <p:txBody>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00" y="1258105"/>
            <a:ext cx="8125589" cy="4359969"/>
          </a:xfrm>
          <a:prstGeom prst="rect">
            <a:avLst/>
          </a:prstGeom>
        </p:spPr>
      </p:pic>
    </p:spTree>
    <p:extLst>
      <p:ext uri="{BB962C8B-B14F-4D97-AF65-F5344CB8AC3E}">
        <p14:creationId xmlns:p14="http://schemas.microsoft.com/office/powerpoint/2010/main" val="1662630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3" name="Content Placeholder 2">
            <a:extLst>
              <a:ext uri="{FF2B5EF4-FFF2-40B4-BE49-F238E27FC236}">
                <a16:creationId xmlns:a16="http://schemas.microsoft.com/office/drawing/2014/main" id="{C19AF051-9B1E-C04B-A28B-18DE801F3709}"/>
              </a:ext>
            </a:extLst>
          </p:cNvPr>
          <p:cNvSpPr>
            <a:spLocks noGrp="1"/>
          </p:cNvSpPr>
          <p:nvPr>
            <p:ph idx="1"/>
          </p:nvPr>
        </p:nvSpPr>
        <p:spPr>
          <a:xfrm>
            <a:off x="504000" y="1148993"/>
            <a:ext cx="7810500" cy="4576557"/>
          </a:xfrm>
        </p:spPr>
        <p:txBody>
          <a:bodyPr/>
          <a:lstStyle/>
          <a:p>
            <a:pPr marL="0" indent="0">
              <a:buNone/>
            </a:pPr>
            <a:r>
              <a:rPr lang="en-GB" dirty="0"/>
              <a:t>some accelerometers installed in P3, a part from the usual instrumentation… -&gt; we already have this</a:t>
            </a:r>
          </a:p>
          <a:p>
            <a:pPr marL="0" indent="0">
              <a:buNone/>
            </a:pPr>
            <a:endParaRPr lang="en-GB" dirty="0"/>
          </a:p>
          <a:p>
            <a:pPr marL="0" indent="0">
              <a:buNone/>
            </a:pPr>
            <a:endParaRPr lang="en-GB" dirty="0"/>
          </a:p>
          <a:p>
            <a:pPr marL="0" indent="0">
              <a:buNone/>
            </a:pPr>
            <a:endParaRPr lang="en-GB" dirty="0"/>
          </a:p>
          <a:p>
            <a:pPr marL="0" indent="0">
              <a:buNone/>
            </a:pPr>
            <a:r>
              <a:rPr lang="en-GB" dirty="0"/>
              <a:t>A laptop </a:t>
            </a:r>
          </a:p>
          <a:p>
            <a:pPr marL="0" indent="0">
              <a:buNone/>
            </a:pPr>
            <a:endParaRPr lang="en-GB" dirty="0"/>
          </a:p>
          <a:p>
            <a:pPr marL="0" indent="0">
              <a:buNone/>
            </a:pPr>
            <a:endParaRPr lang="en-GB" dirty="0"/>
          </a:p>
          <a:p>
            <a:pPr marL="0" indent="0">
              <a:buNone/>
            </a:pPr>
            <a:endParaRPr lang="en-GB" dirty="0"/>
          </a:p>
          <a:p>
            <a:pPr marL="0" indent="0">
              <a:buNone/>
            </a:pPr>
            <a:r>
              <a:rPr lang="en-GB" dirty="0"/>
              <a:t>Some coffee</a:t>
            </a:r>
          </a:p>
          <a:p>
            <a:pPr marL="0" indent="0">
              <a:buNone/>
            </a:pPr>
            <a:endParaRPr lang="en-GB" dirty="0"/>
          </a:p>
          <a:p>
            <a:pPr marL="0" indent="0">
              <a:buNone/>
            </a:pP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Tree>
    <p:extLst>
      <p:ext uri="{BB962C8B-B14F-4D97-AF65-F5344CB8AC3E}">
        <p14:creationId xmlns:p14="http://schemas.microsoft.com/office/powerpoint/2010/main" val="3427268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introducing System ID into P3 test campaign? </a:t>
            </a:r>
          </a:p>
        </p:txBody>
      </p:sp>
      <p:sp>
        <p:nvSpPr>
          <p:cNvPr id="3" name="Content Placeholder 2">
            <a:extLst>
              <a:ext uri="{FF2B5EF4-FFF2-40B4-BE49-F238E27FC236}">
                <a16:creationId xmlns:a16="http://schemas.microsoft.com/office/drawing/2014/main" id="{C19AF051-9B1E-C04B-A28B-18DE801F3709}"/>
              </a:ext>
            </a:extLst>
          </p:cNvPr>
          <p:cNvSpPr>
            <a:spLocks noGrp="1"/>
          </p:cNvSpPr>
          <p:nvPr>
            <p:ph idx="1"/>
          </p:nvPr>
        </p:nvSpPr>
        <p:spPr>
          <a:xfrm>
            <a:off x="504000" y="1148994"/>
            <a:ext cx="7810500" cy="4703166"/>
          </a:xfrm>
        </p:spPr>
        <p:txBody>
          <a:bodyPr/>
          <a:lstStyle/>
          <a:p>
            <a:pPr marL="342900" indent="-342900">
              <a:buFont typeface="Arial" panose="020B0604020202020204" pitchFamily="34" charset="0"/>
              <a:buChar char="•"/>
            </a:pPr>
            <a:r>
              <a:rPr lang="es-ES" sz="1600" dirty="0"/>
              <a:t>Sooner or later –&gt; Every big helicopter manufacturer has SID implemented</a:t>
            </a:r>
          </a:p>
          <a:p>
            <a:pPr marL="342900" indent="-342900">
              <a:buFont typeface="Arial" panose="020B0604020202020204" pitchFamily="34" charset="0"/>
              <a:buChar char="•"/>
            </a:pPr>
            <a:endParaRPr lang="es-ES" sz="1600" dirty="0"/>
          </a:p>
          <a:p>
            <a:pPr marL="0" indent="0">
              <a:buNone/>
            </a:pPr>
            <a:endParaRPr lang="es-ES" sz="1600" dirty="0"/>
          </a:p>
          <a:p>
            <a:pPr marL="342900" indent="-342900">
              <a:buFont typeface="Arial" panose="020B0604020202020204" pitchFamily="34" charset="0"/>
              <a:buChar char="•"/>
            </a:pPr>
            <a:r>
              <a:rPr lang="es-ES" sz="1600" dirty="0"/>
              <a:t>Assist P3 flight envelope expansion</a:t>
            </a:r>
          </a:p>
          <a:p>
            <a:pPr marL="342900" indent="-342900">
              <a:buFont typeface="Arial" panose="020B0604020202020204" pitchFamily="34" charset="0"/>
              <a:buChar char="•"/>
            </a:pPr>
            <a:r>
              <a:rPr lang="es-ES" sz="1600" dirty="0"/>
              <a:t>Provide a propor dynamic model of the H/C </a:t>
            </a:r>
            <a:br>
              <a:rPr lang="es-ES" sz="1600" dirty="0"/>
            </a:br>
            <a:r>
              <a:rPr lang="es-ES" sz="1600" dirty="0"/>
              <a:t>for the simulator</a:t>
            </a:r>
          </a:p>
          <a:p>
            <a:pPr marL="342900" indent="-342900">
              <a:buFont typeface="Arial" panose="020B0604020202020204" pitchFamily="34" charset="0"/>
              <a:buChar char="•"/>
            </a:pPr>
            <a:r>
              <a:rPr lang="es-ES" sz="1600" u="sng" dirty="0"/>
              <a:t>Cost effective</a:t>
            </a:r>
          </a:p>
          <a:p>
            <a:pPr marL="342900" indent="-342900">
              <a:buFont typeface="Arial" panose="020B0604020202020204" pitchFamily="34" charset="0"/>
              <a:buChar char="•"/>
            </a:pPr>
            <a:r>
              <a:rPr lang="en-US" sz="1600" dirty="0"/>
              <a:t>Surely it will be need for PS4 and further developments </a:t>
            </a:r>
            <a:br>
              <a:rPr lang="en-US" sz="1600" dirty="0"/>
            </a:br>
            <a:r>
              <a:rPr lang="en-US" sz="1600" dirty="0"/>
              <a:t>after TC</a:t>
            </a:r>
          </a:p>
          <a:p>
            <a:pPr marL="0" indent="0">
              <a:buNone/>
            </a:pPr>
            <a:endParaRPr lang="en-GB" sz="1600" dirty="0"/>
          </a:p>
          <a:p>
            <a:pPr marL="342900" indent="-342900">
              <a:buFont typeface="Arial" panose="020B0604020202020204" pitchFamily="34" charset="0"/>
              <a:buChar char="•"/>
            </a:pPr>
            <a:endParaRPr lang="en-US" sz="1600" dirty="0"/>
          </a:p>
          <a:p>
            <a:pPr marL="342900" indent="-342900">
              <a:lnSpc>
                <a:spcPct val="100000"/>
              </a:lnSpc>
              <a:buFont typeface="Arial" panose="020B0604020202020204" pitchFamily="34" charset="0"/>
              <a:buChar char="•"/>
            </a:pPr>
            <a:r>
              <a:rPr lang="en-GB" sz="1600" i="1" dirty="0"/>
              <a:t>System</a:t>
            </a:r>
            <a:r>
              <a:rPr lang="en-US" sz="1600" i="1" dirty="0"/>
              <a:t> ID takes time and money – but not nearly as much as not doing it</a:t>
            </a:r>
            <a:br>
              <a:rPr lang="en-US" sz="1600" i="1" dirty="0"/>
            </a:br>
            <a:r>
              <a:rPr lang="en-US" sz="1600" i="1" dirty="0"/>
              <a:t>					       	</a:t>
            </a:r>
            <a:r>
              <a:rPr lang="en-US" sz="1200" dirty="0"/>
              <a:t>Eugene A. Morelli </a:t>
            </a:r>
            <a:br>
              <a:rPr lang="en-US" sz="1200" dirty="0"/>
            </a:br>
            <a:r>
              <a:rPr lang="en-US" sz="1200" dirty="0"/>
              <a:t>				    NASA Langley Research Center Hampton</a:t>
            </a:r>
            <a:endParaRPr lang="en-US" sz="1000"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994400" y="1841500"/>
            <a:ext cx="330200" cy="2006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6570443" y="2565400"/>
            <a:ext cx="914400" cy="914400"/>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Tree>
    <p:extLst>
      <p:ext uri="{BB962C8B-B14F-4D97-AF65-F5344CB8AC3E}">
        <p14:creationId xmlns:p14="http://schemas.microsoft.com/office/powerpoint/2010/main" val="275669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3" name="Content Placeholder 2">
            <a:extLst>
              <a:ext uri="{FF2B5EF4-FFF2-40B4-BE49-F238E27FC236}">
                <a16:creationId xmlns:a16="http://schemas.microsoft.com/office/drawing/2014/main" id="{C19AF051-9B1E-C04B-A28B-18DE801F3709}"/>
              </a:ext>
            </a:extLst>
          </p:cNvPr>
          <p:cNvSpPr>
            <a:spLocks noGrp="1"/>
          </p:cNvSpPr>
          <p:nvPr>
            <p:ph idx="1"/>
          </p:nvPr>
        </p:nvSpPr>
        <p:spPr>
          <a:xfrm>
            <a:off x="504000" y="1148993"/>
            <a:ext cx="7810500" cy="4576557"/>
          </a:xfrm>
        </p:spPr>
        <p:txBody>
          <a:bodyPr anchor="ctr"/>
          <a:lstStyle/>
          <a:p>
            <a:pPr marL="0" indent="0">
              <a:buNone/>
            </a:pPr>
            <a:endParaRPr lang="en-GB" dirty="0"/>
          </a:p>
          <a:p>
            <a:pPr marL="0" indent="0">
              <a:buNone/>
            </a:pPr>
            <a:r>
              <a:rPr lang="en-GB" dirty="0"/>
              <a:t>			Young  &lt;-&gt; Passionate</a:t>
            </a:r>
            <a:endParaRPr lang="en-GB" sz="1400" dirty="0"/>
          </a:p>
          <a:p>
            <a:pPr marL="0" indent="0">
              <a:buNone/>
            </a:pPr>
            <a:endParaRPr lang="en-GB" sz="1400" dirty="0"/>
          </a:p>
          <a:p>
            <a:pPr marL="0" indent="0">
              <a:buNone/>
            </a:pPr>
            <a:r>
              <a:rPr lang="en-GB" dirty="0"/>
              <a:t>I know what to do and how to do it</a:t>
            </a:r>
          </a:p>
          <a:p>
            <a:pPr marL="0" indent="0">
              <a:buNone/>
            </a:pPr>
            <a:endParaRPr lang="en-GB" dirty="0"/>
          </a:p>
          <a:p>
            <a:pPr marL="0" indent="0">
              <a:buNone/>
            </a:pPr>
            <a:r>
              <a:rPr lang="en-GB" dirty="0" err="1"/>
              <a:t>Kopter</a:t>
            </a:r>
            <a:r>
              <a:rPr lang="en-GB" dirty="0"/>
              <a:t> experience</a:t>
            </a:r>
          </a:p>
          <a:p>
            <a:pPr marL="0" indent="0">
              <a:buNone/>
            </a:pPr>
            <a:endParaRPr lang="en-GB" dirty="0"/>
          </a:p>
          <a:p>
            <a:pPr marL="0" indent="0">
              <a:buNone/>
            </a:pPr>
            <a:r>
              <a:rPr lang="en-GB" dirty="0"/>
              <a:t>Data analysis experience</a:t>
            </a:r>
          </a:p>
          <a:p>
            <a:pPr marL="306900" lvl="4" indent="-342900"/>
            <a:r>
              <a:rPr lang="en-GB" dirty="0"/>
              <a:t>Python </a:t>
            </a:r>
          </a:p>
          <a:p>
            <a:pPr marL="306900" lvl="4" indent="-342900"/>
            <a:r>
              <a:rPr lang="en-GB" dirty="0" err="1"/>
              <a:t>Matlab</a:t>
            </a:r>
            <a:endParaRPr lang="en-GB" dirty="0"/>
          </a:p>
          <a:p>
            <a:pPr marL="306900" lvl="4" indent="-342900"/>
            <a:r>
              <a:rPr lang="en-GB" dirty="0"/>
              <a:t>Data analysis and machine learning techniques</a:t>
            </a:r>
          </a:p>
          <a:p>
            <a:pPr marL="306900" lvl="4" indent="-342900"/>
            <a:r>
              <a:rPr lang="en-GB" dirty="0"/>
              <a:t>…</a:t>
            </a:r>
          </a:p>
          <a:p>
            <a:pPr marL="0" indent="0">
              <a:buNone/>
            </a:pP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Tree>
    <p:extLst>
      <p:ext uri="{BB962C8B-B14F-4D97-AF65-F5344CB8AC3E}">
        <p14:creationId xmlns:p14="http://schemas.microsoft.com/office/powerpoint/2010/main" val="913613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18</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25-Feb-18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2843228" y="260759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spTree>
    <p:extLst>
      <p:ext uri="{BB962C8B-B14F-4D97-AF65-F5344CB8AC3E}">
        <p14:creationId xmlns:p14="http://schemas.microsoft.com/office/powerpoint/2010/main" val="137483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3" name="Content Placeholder 2">
            <a:extLst>
              <a:ext uri="{FF2B5EF4-FFF2-40B4-BE49-F238E27FC236}">
                <a16:creationId xmlns:a16="http://schemas.microsoft.com/office/drawing/2014/main" id="{C19AF051-9B1E-C04B-A28B-18DE801F3709}"/>
              </a:ext>
            </a:extLst>
          </p:cNvPr>
          <p:cNvSpPr>
            <a:spLocks noGrp="1"/>
          </p:cNvSpPr>
          <p:nvPr>
            <p:ph idx="1"/>
          </p:nvPr>
        </p:nvSpPr>
        <p:spPr>
          <a:xfrm>
            <a:off x="504000" y="1148993"/>
            <a:ext cx="7810500" cy="4576557"/>
          </a:xfrm>
        </p:spPr>
        <p:txBody>
          <a:bodyPr anchor="ctr"/>
          <a:lstStyle/>
          <a:p>
            <a:pPr marL="342900" indent="-342900">
              <a:buFont typeface="Arial" panose="020B0604020202020204" pitchFamily="34" charset="0"/>
              <a:buChar char="•"/>
            </a:pPr>
            <a:r>
              <a:rPr lang="en-GB" dirty="0"/>
              <a:t>[1]: Aircraft System Identification. Theory and Practice. </a:t>
            </a:r>
          </a:p>
          <a:p>
            <a:pPr marL="0" indent="0">
              <a:buNone/>
            </a:pP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Tree>
    <p:extLst>
      <p:ext uri="{BB962C8B-B14F-4D97-AF65-F5344CB8AC3E}">
        <p14:creationId xmlns:p14="http://schemas.microsoft.com/office/powerpoint/2010/main" val="80653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grpSp>
        <p:nvGrpSpPr>
          <p:cNvPr id="16" name="Group 15"/>
          <p:cNvGrpSpPr/>
          <p:nvPr/>
        </p:nvGrpSpPr>
        <p:grpSpPr>
          <a:xfrm>
            <a:off x="1276415" y="2041539"/>
            <a:ext cx="6623258" cy="2394485"/>
            <a:chOff x="1232773" y="2271396"/>
            <a:chExt cx="6623258" cy="2394485"/>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3072383" y="2271396"/>
              <a:ext cx="2618843" cy="1747449"/>
            </a:xfrm>
            <a:prstGeom prst="rect">
              <a:avLst/>
            </a:prstGeom>
            <a:ln w="28575">
              <a:solidFill>
                <a:schemeClr val="tx1"/>
              </a:solidFill>
            </a:ln>
          </p:spPr>
        </p:pic>
        <p:sp>
          <p:nvSpPr>
            <p:cNvPr id="9" name="TextBox 8"/>
            <p:cNvSpPr txBox="1"/>
            <p:nvPr/>
          </p:nvSpPr>
          <p:spPr>
            <a:xfrm>
              <a:off x="3800246" y="421965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324792" y="2433862"/>
              <a:ext cx="1531239" cy="951122"/>
            </a:xfrm>
            <a:prstGeom prst="rect">
              <a:avLst/>
            </a:prstGeom>
          </p:spPr>
        </p:pic>
        <p:sp>
          <p:nvSpPr>
            <p:cNvPr id="12" name="TextBox 11"/>
            <p:cNvSpPr txBox="1"/>
            <p:nvPr/>
          </p:nvSpPr>
          <p:spPr>
            <a:xfrm>
              <a:off x="6568759" y="3750265"/>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34506"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385060" y="4698845"/>
            <a:ext cx="3813973"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Given </a:t>
              </a:r>
              <a:r>
                <a:rPr lang="en-GB" sz="2000" b="1" i="1" dirty="0">
                  <a:latin typeface="Suisse Int'l" panose="020B0504000000000000" pitchFamily="34" charset="77"/>
                </a:rPr>
                <a:t>u</a:t>
              </a:r>
              <a:r>
                <a:rPr lang="en-GB" sz="2000" b="1" i="0" dirty="0">
                  <a:latin typeface="Suisse Int'l" panose="020B0504000000000000" pitchFamily="34" charset="77"/>
                </a:rPr>
                <a:t> and </a:t>
              </a:r>
              <a:r>
                <a:rPr lang="en-GB" sz="2000" b="1" i="1" dirty="0">
                  <a:latin typeface="Suisse Int'l" panose="020B0504000000000000" pitchFamily="34" charset="77"/>
                </a:rPr>
                <a:t>S</a:t>
              </a:r>
              <a:r>
                <a:rPr lang="en-GB" sz="2000" b="1" i="0" dirty="0">
                  <a:latin typeface="Suisse Int'l" panose="020B0504000000000000" pitchFamily="34" charset="77"/>
                </a:rPr>
                <a:t>, find 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Given </a:t>
              </a:r>
              <a:r>
                <a:rPr lang="en-GB" sz="2000" b="1" i="1" dirty="0">
                  <a:latin typeface="Suisse Int'l" panose="020B0504000000000000" pitchFamily="34" charset="77"/>
                </a:rPr>
                <a:t>z</a:t>
              </a:r>
              <a:r>
                <a:rPr lang="en-GB" sz="2000" b="1" i="0" dirty="0">
                  <a:latin typeface="Suisse Int'l" panose="020B0504000000000000" pitchFamily="34" charset="77"/>
                </a:rPr>
                <a:t> and </a:t>
              </a:r>
              <a:r>
                <a:rPr lang="en-GB" sz="2000" b="1" i="1" dirty="0">
                  <a:latin typeface="Suisse Int'l" panose="020B0504000000000000" pitchFamily="34" charset="77"/>
                </a:rPr>
                <a:t>S</a:t>
              </a:r>
              <a:r>
                <a:rPr lang="en-GB" sz="2000" b="1" i="0" dirty="0">
                  <a:latin typeface="Suisse Int'l" panose="020B0504000000000000" pitchFamily="34" charset="77"/>
                </a:rPr>
                <a:t>, find </a:t>
              </a:r>
              <a:r>
                <a:rPr lang="en-GB" sz="2000"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Given </a:t>
              </a:r>
              <a:r>
                <a:rPr lang="en-GB" sz="2000" b="1" i="1" dirty="0">
                  <a:latin typeface="Suisse Int'l" panose="020B0504000000000000" pitchFamily="34" charset="77"/>
                </a:rPr>
                <a:t>z</a:t>
              </a:r>
              <a:r>
                <a:rPr lang="en-GB" sz="2000" b="1" i="0" dirty="0">
                  <a:latin typeface="Suisse Int'l" panose="020B0504000000000000" pitchFamily="34" charset="77"/>
                </a:rPr>
                <a:t> and </a:t>
              </a:r>
              <a:r>
                <a:rPr lang="en-GB" sz="2000" b="1" i="1" dirty="0">
                  <a:latin typeface="Suisse Int'l" panose="020B0504000000000000" pitchFamily="34" charset="77"/>
                </a:rPr>
                <a:t>u</a:t>
              </a:r>
              <a:r>
                <a:rPr lang="en-GB" sz="2000" b="1" i="0" dirty="0">
                  <a:latin typeface="Suisse Int'l" panose="020B0504000000000000" pitchFamily="34" charset="77"/>
                </a:rPr>
                <a:t>, find </a:t>
              </a:r>
              <a:r>
                <a:rPr lang="en-GB" sz="2000"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6E26DBA-7CF1-4F13-96EA-3D1F6FBB0F48}"/>
              </a:ext>
            </a:extLst>
          </p:cNvPr>
          <p:cNvSpPr>
            <a:spLocks noGrp="1"/>
          </p:cNvSpPr>
          <p:nvPr>
            <p:ph type="dt" sz="half" idx="10"/>
          </p:nvPr>
        </p:nvSpPr>
        <p:spPr/>
        <p:txBody>
          <a:bodyPr/>
          <a:lstStyle/>
          <a:p>
            <a:fld id="{EBD6096E-B422-4A7C-A86B-590D49FB2AD6}" type="datetime5">
              <a:rPr lang="en-US" smtClean="0"/>
              <a:t>25-Feb-18</a:t>
            </a:fld>
            <a:endParaRPr lang="en-GB" dirty="0"/>
          </a:p>
        </p:txBody>
      </p:sp>
      <p:sp>
        <p:nvSpPr>
          <p:cNvPr id="5" name="Slide Number Placeholder 4">
            <a:extLst>
              <a:ext uri="{FF2B5EF4-FFF2-40B4-BE49-F238E27FC236}">
                <a16:creationId xmlns:a16="http://schemas.microsoft.com/office/drawing/2014/main" id="{2F0F1052-8EA6-418F-8638-62E42063DB8A}"/>
              </a:ext>
            </a:extLst>
          </p:cNvPr>
          <p:cNvSpPr>
            <a:spLocks noGrp="1"/>
          </p:cNvSpPr>
          <p:nvPr>
            <p:ph type="sldNum" sz="quarter" idx="12"/>
          </p:nvPr>
        </p:nvSpPr>
        <p:spPr/>
        <p:txBody>
          <a:bodyPr/>
          <a:lstStyle/>
          <a:p>
            <a:fld id="{011C9D03-AE4A-2848-9956-B167AE17B095}" type="slidenum">
              <a:rPr lang="en-GB" smtClean="0"/>
              <a:pPr/>
              <a:t>4</a:t>
            </a:fld>
            <a:endParaRPr lang="en-GB" dirty="0"/>
          </a:p>
        </p:txBody>
      </p:sp>
      <p:sp>
        <p:nvSpPr>
          <p:cNvPr id="6" name="Text Placeholder 5">
            <a:extLst>
              <a:ext uri="{FF2B5EF4-FFF2-40B4-BE49-F238E27FC236}">
                <a16:creationId xmlns:a16="http://schemas.microsoft.com/office/drawing/2014/main" id="{44BB311B-2D34-4F6F-8B8A-72EDAAC2C546}"/>
              </a:ext>
            </a:extLst>
          </p:cNvPr>
          <p:cNvSpPr>
            <a:spLocks noGrp="1"/>
          </p:cNvSpPr>
          <p:nvPr>
            <p:ph type="body" idx="14"/>
          </p:nvPr>
        </p:nvSpPr>
        <p:spPr/>
        <p:txBody>
          <a:bodyPr/>
          <a:lstStyle/>
          <a:p>
            <a:endParaRPr lang="en-GB"/>
          </a:p>
        </p:txBody>
      </p:sp>
      <p:pic>
        <p:nvPicPr>
          <p:cNvPr id="7" name="Picture 6">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129488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pic>
        <p:nvPicPr>
          <p:cNvPr id="10" name="Picture 9"/>
          <p:cNvPicPr>
            <a:picLocks noChangeAspect="1"/>
          </p:cNvPicPr>
          <p:nvPr/>
        </p:nvPicPr>
        <p:blipFill>
          <a:blip r:embed="rId3"/>
          <a:stretch>
            <a:fillRect/>
          </a:stretch>
        </p:blipFill>
        <p:spPr>
          <a:xfrm>
            <a:off x="-7106801" y="1066470"/>
            <a:ext cx="6796837" cy="5077155"/>
          </a:xfrm>
          <a:prstGeom prst="rect">
            <a:avLst/>
          </a:prstGeom>
        </p:spPr>
      </p:pic>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1099600" y="4034570"/>
            <a:ext cx="3113315" cy="348343"/>
          </a:xfrm>
          <a:prstGeom prst="rect">
            <a:avLst/>
          </a:prstGeom>
          <a:noFill/>
        </p:spPr>
        <p:txBody>
          <a:bodyPr wrap="square" lIns="0" tIns="0" rIns="0" bIns="0" rtlCol="0" anchor="b">
            <a:noAutofit/>
          </a:bodyPr>
          <a:lstStyle/>
          <a:p>
            <a:pPr algn="l"/>
            <a:r>
              <a:rPr lang="en-GB" sz="2000" b="0" i="1" dirty="0">
                <a:solidFill>
                  <a:srgbClr val="0070C0"/>
                </a:solidFill>
                <a:latin typeface="Suisse Int'l" panose="020B0504000000000000" pitchFamily="34" charset="77"/>
              </a:rPr>
              <a:t>Evaluation of new aircraft</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223200"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4"/>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876798" y="6041657"/>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15" name="Picture 23">
            <a:extLst>
              <a:ext uri="{FF2B5EF4-FFF2-40B4-BE49-F238E27FC236}">
                <a16:creationId xmlns:a16="http://schemas.microsoft.com/office/drawing/2014/main" id="{E64415CE-1B6E-48AA-8CC7-54D8FD7FD6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261298" y="4502785"/>
            <a:ext cx="2265401" cy="1507584"/>
          </a:xfrm>
          <a:prstGeom prst="rect">
            <a:avLst/>
          </a:prstGeom>
        </p:spPr>
      </p:pic>
      <p:sp>
        <p:nvSpPr>
          <p:cNvPr id="16" name="Textfeld 15">
            <a:extLst>
              <a:ext uri="{FF2B5EF4-FFF2-40B4-BE49-F238E27FC236}">
                <a16:creationId xmlns:a16="http://schemas.microsoft.com/office/drawing/2014/main" id="{11A7D8A2-8439-4F3F-9B09-87AC139C50E9}"/>
              </a:ext>
            </a:extLst>
          </p:cNvPr>
          <p:cNvSpPr txBox="1"/>
          <p:nvPr/>
        </p:nvSpPr>
        <p:spPr>
          <a:xfrm>
            <a:off x="1261299" y="2279415"/>
            <a:ext cx="2504522" cy="1557796"/>
          </a:xfrm>
          <a:prstGeom prst="rect">
            <a:avLst/>
          </a:prstGeom>
          <a:noFill/>
          <a:ln>
            <a:solidFill>
              <a:schemeClr val="tx1"/>
            </a:solidFill>
          </a:ln>
        </p:spPr>
        <p:txBody>
          <a:bodyPr wrap="square" lIns="0" tIns="0" rIns="0" bIns="0" rtlCol="0" anchor="ctr">
            <a:noAutofit/>
          </a:bodyPr>
          <a:lstStyle/>
          <a:p>
            <a:r>
              <a:rPr lang="en-GB" b="0" i="0" dirty="0">
                <a:latin typeface="Suisse Int'l" panose="020B0504000000000000" pitchFamily="34" charset="77"/>
              </a:rPr>
              <a:t>Picture of the flight simulator in the basement</a:t>
            </a:r>
          </a:p>
        </p:txBody>
      </p:sp>
      <p:pic>
        <p:nvPicPr>
          <p:cNvPr id="17" name="Picture 9">
            <a:extLst>
              <a:ext uri="{FF2B5EF4-FFF2-40B4-BE49-F238E27FC236}">
                <a16:creationId xmlns:a16="http://schemas.microsoft.com/office/drawing/2014/main" id="{5F9ADE35-0FB0-4BFD-98CC-5DFC81FF71D1}"/>
              </a:ext>
            </a:extLst>
          </p:cNvPr>
          <p:cNvPicPr>
            <a:picLocks noChangeAspect="1"/>
          </p:cNvPicPr>
          <p:nvPr/>
        </p:nvPicPr>
        <p:blipFill rotWithShape="1">
          <a:blip r:embed="rId3"/>
          <a:srcRect l="65686" t="62883" r="3063" b="5693"/>
          <a:stretch/>
        </p:blipFill>
        <p:spPr>
          <a:xfrm>
            <a:off x="5414855" y="4717825"/>
            <a:ext cx="1785146" cy="1340858"/>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663175"/>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456985" y="5273067"/>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p>
        </p:txBody>
      </p:sp>
      <p:grpSp>
        <p:nvGrpSpPr>
          <p:cNvPr id="42" name="Group 41"/>
          <p:cNvGrpSpPr/>
          <p:nvPr/>
        </p:nvGrpSpPr>
        <p:grpSpPr>
          <a:xfrm>
            <a:off x="6954610" y="5331196"/>
            <a:ext cx="332471" cy="945776"/>
            <a:chOff x="6552422" y="4970930"/>
            <a:chExt cx="332471" cy="945776"/>
          </a:xfrm>
        </p:grpSpPr>
        <p:sp>
          <p:nvSpPr>
            <p:cNvPr id="38" name="Right Brace 37"/>
            <p:cNvSpPr/>
            <p:nvPr/>
          </p:nvSpPr>
          <p:spPr>
            <a:xfrm>
              <a:off x="6552422" y="4973248"/>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6713786" y="4970930"/>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6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654536"/>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308152"/>
            <a:ext cx="1355794" cy="96544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600" b="0" i="0" dirty="0">
                <a:latin typeface="Suisse Int'l" panose="020B0504000000000000" pitchFamily="34" charset="77"/>
              </a:rPr>
              <a:t>Aerodynamic, structural and propulsive</a:t>
            </a:r>
            <a:br>
              <a:rPr lang="en-GB" sz="1600" b="0" i="0" dirty="0">
                <a:latin typeface="Suisse Int'l" panose="020B0504000000000000" pitchFamily="34" charset="77"/>
              </a:rPr>
            </a:br>
            <a:r>
              <a:rPr lang="en-GB" sz="16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Pilot </a:t>
            </a:r>
            <a:br>
              <a:rPr lang="en-GB" sz="1600" b="0" i="0" dirty="0">
                <a:latin typeface="Suisse Int'l" panose="020B0504000000000000" pitchFamily="34" charset="77"/>
              </a:rPr>
            </a:br>
            <a:r>
              <a:rPr lang="en-GB" sz="16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𝑐𝑦𝑐𝑙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𝑝𝑒𝑑𝑎𝑙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𝑝𝑒𝑛𝑒</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4000"/>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br>
                  <a:rPr lang="en-US" b="0" i="0" dirty="0">
                    <a:latin typeface="Suisse Int'l" panose="020B0504000000000000" pitchFamily="34" charset="77"/>
                  </a:rPr>
                </a:br>
                <a:endParaRPr lang="en-US" b="0" i="0" dirty="0">
                  <a:latin typeface="Suisse Int'l" panose="020B0504000000000000" pitchFamily="34" charset="77"/>
                </a:endParaRPr>
              </a:p>
            </p:txBody>
          </p:sp>
        </mc:Choice>
        <mc:Fallback>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a:t>Aircraft Simulation – Current Kopter approach</a:t>
            </a:r>
            <a:endParaRPr lang="en-GB" dirty="0"/>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4"/>
            <a:ext cx="225981" cy="3332657"/>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p:cNvCxnSpPr>
          <p:nvPr/>
        </p:nvCxnSpPr>
        <p:spPr>
          <a:xfrm flipV="1">
            <a:off x="1186104" y="2802176"/>
            <a:ext cx="284248" cy="48272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32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9" name="Rectangle 8"/>
          <p:cNvSpPr/>
          <p:nvPr/>
        </p:nvSpPr>
        <p:spPr>
          <a:xfrm>
            <a:off x="571455" y="1276349"/>
            <a:ext cx="3810045" cy="49244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1276350"/>
            <a:ext cx="3842172" cy="492442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4" y="1787676"/>
            <a:ext cx="3236466" cy="2585323"/>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High accuracy</a:t>
            </a:r>
          </a:p>
          <a:p>
            <a:pPr marL="285750" indent="-285750">
              <a:buFont typeface="Arial" panose="020B0604020202020204" pitchFamily="34" charset="0"/>
              <a:buChar char="•"/>
            </a:pPr>
            <a:r>
              <a:rPr lang="en-GB" dirty="0"/>
              <a:t>Validation -&gt; </a:t>
            </a:r>
            <a:r>
              <a:rPr lang="en-GB" u="sng" dirty="0"/>
              <a:t>instantaneous</a:t>
            </a:r>
          </a:p>
          <a:p>
            <a:pPr marL="285750" indent="-285750">
              <a:buFont typeface="Arial" panose="020B0604020202020204" pitchFamily="34" charset="0"/>
              <a:buChar char="•"/>
            </a:pPr>
            <a:r>
              <a:rPr lang="en-GB" dirty="0"/>
              <a:t>Non-linear flight dynamics</a:t>
            </a:r>
          </a:p>
          <a:p>
            <a:pPr marL="285750" indent="-285750">
              <a:buFont typeface="Arial" panose="020B0604020202020204" pitchFamily="34" charset="0"/>
              <a:buChar char="•"/>
            </a:pPr>
            <a:r>
              <a:rPr lang="en-GB" dirty="0"/>
              <a:t>Transient flight conditions</a:t>
            </a:r>
          </a:p>
          <a:p>
            <a:pPr marL="285750" indent="-285750">
              <a:buFont typeface="Arial" panose="020B0604020202020204" pitchFamily="34" charset="0"/>
              <a:buChar char="•"/>
            </a:pPr>
            <a:r>
              <a:rPr lang="en-GB" dirty="0"/>
              <a:t>Real-time dynamic modelling</a:t>
            </a:r>
          </a:p>
          <a:p>
            <a:r>
              <a:rPr lang="en-GB" u="sng" dirty="0"/>
              <a:t>Drawbacks</a:t>
            </a:r>
            <a:r>
              <a:rPr lang="en-GB" dirty="0"/>
              <a:t>:</a:t>
            </a:r>
          </a:p>
          <a:p>
            <a:pPr marL="285750" indent="-285750">
              <a:buFont typeface="Arial" panose="020B0604020202020204" pitchFamily="34" charset="0"/>
              <a:buChar char="•"/>
            </a:pPr>
            <a:r>
              <a:rPr lang="en-GB" dirty="0"/>
              <a:t>Depend on flight test data availability</a:t>
            </a:r>
          </a:p>
        </p:txBody>
      </p:sp>
      <p:sp>
        <p:nvSpPr>
          <p:cNvPr id="12" name="Rectangle 11"/>
          <p:cNvSpPr/>
          <p:nvPr/>
        </p:nvSpPr>
        <p:spPr>
          <a:xfrm>
            <a:off x="4939467" y="1794177"/>
            <a:ext cx="3236466" cy="2031325"/>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Not dependent on flight test data</a:t>
            </a:r>
          </a:p>
          <a:p>
            <a:r>
              <a:rPr lang="en-GB" u="sng" dirty="0"/>
              <a:t>Drawbacks</a:t>
            </a:r>
            <a:r>
              <a:rPr lang="en-GB" dirty="0"/>
              <a:t>:</a:t>
            </a:r>
          </a:p>
          <a:p>
            <a:pPr marL="285750" indent="-285750">
              <a:buFont typeface="Arial" panose="020B0604020202020204" pitchFamily="34" charset="0"/>
              <a:buChar char="•"/>
            </a:pPr>
            <a:r>
              <a:rPr lang="en-GB" dirty="0"/>
              <a:t>Validation -&gt; </a:t>
            </a:r>
            <a:r>
              <a:rPr lang="en-GB" u="sng" dirty="0"/>
              <a:t>complicated</a:t>
            </a:r>
          </a:p>
          <a:p>
            <a:pPr marL="285750" indent="-285750">
              <a:buFont typeface="Arial" panose="020B0604020202020204" pitchFamily="34" charset="0"/>
              <a:buChar char="•"/>
            </a:pPr>
            <a:r>
              <a:rPr lang="en-GB" dirty="0"/>
              <a:t>Only linear flight dynamics</a:t>
            </a:r>
          </a:p>
          <a:p>
            <a:pPr marL="285750" indent="-285750">
              <a:buFont typeface="Arial" panose="020B0604020202020204" pitchFamily="34" charset="0"/>
              <a:buChar char="•"/>
            </a:pPr>
            <a:endParaRPr lang="en-GB" dirty="0"/>
          </a:p>
        </p:txBody>
      </p:sp>
      <p:sp>
        <p:nvSpPr>
          <p:cNvPr id="6" name="Rectangle 5"/>
          <p:cNvSpPr/>
          <p:nvPr/>
        </p:nvSpPr>
        <p:spPr>
          <a:xfrm>
            <a:off x="5578749" y="134690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353347"/>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2350"/>
            <a:ext cx="281896" cy="8415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219554" y="4361155"/>
            <a:ext cx="3236466" cy="400110"/>
          </a:xfrm>
          <a:prstGeom prst="rect">
            <a:avLst/>
          </a:prstGeom>
        </p:spPr>
        <p:txBody>
          <a:bodyPr wrap="square">
            <a:spAutoFit/>
          </a:bodyPr>
          <a:lstStyle/>
          <a:p>
            <a:r>
              <a:rPr lang="en-GB" sz="2000" dirty="0"/>
              <a:t>Best use: Loads prediction</a:t>
            </a:r>
          </a:p>
        </p:txBody>
      </p:sp>
      <p:sp>
        <p:nvSpPr>
          <p:cNvPr id="16" name="Rectangle 15"/>
          <p:cNvSpPr/>
          <p:nvPr/>
        </p:nvSpPr>
        <p:spPr>
          <a:xfrm>
            <a:off x="973794" y="4403936"/>
            <a:ext cx="3826810" cy="707886"/>
          </a:xfrm>
          <a:prstGeom prst="rect">
            <a:avLst/>
          </a:prstGeom>
        </p:spPr>
        <p:txBody>
          <a:bodyPr wrap="square">
            <a:spAutoFit/>
          </a:bodyPr>
          <a:lstStyle/>
          <a:p>
            <a:r>
              <a:rPr lang="en-GB" sz="2000" dirty="0"/>
              <a:t>Best use: Dynamic model of the </a:t>
            </a:r>
          </a:p>
          <a:p>
            <a:r>
              <a:rPr lang="en-GB" sz="2000" dirty="0"/>
              <a:t>	 real H/C</a:t>
            </a:r>
          </a:p>
        </p:txBody>
      </p:sp>
      <p:sp>
        <p:nvSpPr>
          <p:cNvPr id="17" name="Down Arrow 16"/>
          <p:cNvSpPr/>
          <p:nvPr/>
        </p:nvSpPr>
        <p:spPr>
          <a:xfrm>
            <a:off x="2253052" y="4123542"/>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740896" y="446063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29576" y="441218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127635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1286375"/>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64566" y="5072238"/>
            <a:ext cx="1636333" cy="1088952"/>
          </a:xfrm>
          <a:prstGeom prst="rect">
            <a:avLst/>
          </a:prstGeom>
        </p:spPr>
      </p:pic>
      <p:pic>
        <p:nvPicPr>
          <p:cNvPr id="26" name="Picture 25"/>
          <p:cNvPicPr>
            <a:picLocks noChangeAspect="1"/>
          </p:cNvPicPr>
          <p:nvPr/>
        </p:nvPicPr>
        <p:blipFill>
          <a:blip r:embed="rId4"/>
          <a:stretch>
            <a:fillRect/>
          </a:stretch>
        </p:blipFill>
        <p:spPr>
          <a:xfrm>
            <a:off x="5628069" y="4750609"/>
            <a:ext cx="2077673" cy="1349853"/>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44352" y="4947362"/>
            <a:ext cx="1114130" cy="1341087"/>
          </a:xfrm>
          <a:prstGeom prst="rect">
            <a:avLst/>
          </a:prstGeom>
        </p:spPr>
      </p:pic>
    </p:spTree>
    <p:extLst>
      <p:ext uri="{BB962C8B-B14F-4D97-AF65-F5344CB8AC3E}">
        <p14:creationId xmlns:p14="http://schemas.microsoft.com/office/powerpoint/2010/main" val="2678584278"/>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1287</Words>
  <Application>Microsoft Office PowerPoint</Application>
  <PresentationFormat>Bildschirmpräsentation (4:3)</PresentationFormat>
  <Paragraphs>252</Paragraphs>
  <Slides>20</Slides>
  <Notes>10</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20</vt:i4>
      </vt:variant>
    </vt:vector>
  </HeadingPairs>
  <TitlesOfParts>
    <vt:vector size="26"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PowerPoint-Präsentation</vt:lpstr>
      <vt:lpstr>Applications of Aircraft System ID techniques</vt:lpstr>
      <vt:lpstr>Aircraft Simulation - Ongoing Kopter project</vt:lpstr>
      <vt:lpstr>Aircraft Simulation – Current Kopter approach</vt:lpstr>
      <vt:lpstr>PowerPoint-Präsentation</vt:lpstr>
      <vt:lpstr>System ID R/C Model vs FlightLab</vt:lpstr>
      <vt:lpstr>How does it work?</vt:lpstr>
      <vt:lpstr>How does it work?</vt:lpstr>
      <vt:lpstr>Tools – SIDPAC software</vt:lpstr>
      <vt:lpstr>Tools – SIDPAC software</vt:lpstr>
      <vt:lpstr>PowerPoint-Präsentation</vt:lpstr>
      <vt:lpstr>What would I need?</vt:lpstr>
      <vt:lpstr>Why to introducing System ID into P3 test campaign? </vt:lpstr>
      <vt:lpstr>Why I can be the one doing this?</vt:lpstr>
      <vt:lpstr>PowerPoint-Präsentation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78</cp:revision>
  <dcterms:created xsi:type="dcterms:W3CDTF">2018-02-21T14:41:24Z</dcterms:created>
  <dcterms:modified xsi:type="dcterms:W3CDTF">2018-02-25T17:04:16Z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